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15" r:id="rId3"/>
    <p:sldId id="256" r:id="rId4"/>
    <p:sldId id="257" r:id="rId5"/>
    <p:sldId id="316" r:id="rId6"/>
    <p:sldId id="279" r:id="rId7"/>
    <p:sldId id="317" r:id="rId8"/>
    <p:sldId id="318" r:id="rId9"/>
    <p:sldId id="301" r:id="rId10"/>
    <p:sldId id="31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ilar Merlan, Adriana Veronica" initials="AMAV" lastIdx="3" clrIdx="0">
    <p:extLst>
      <p:ext uri="{19B8F6BF-5375-455C-9EA6-DF929625EA0E}">
        <p15:presenceInfo xmlns:p15="http://schemas.microsoft.com/office/powerpoint/2012/main" userId="S-1-5-21-1547161642-1214440339-682003330-128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E7D"/>
    <a:srgbClr val="0A6E80"/>
    <a:srgbClr val="616370"/>
    <a:srgbClr val="82848D"/>
    <a:srgbClr val="3C3C46"/>
    <a:srgbClr val="AAAAB2"/>
    <a:srgbClr val="A7B1C0"/>
    <a:srgbClr val="42B0D5"/>
    <a:srgbClr val="FF64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910" autoAdjust="0"/>
  </p:normalViewPr>
  <p:slideViewPr>
    <p:cSldViewPr snapToGrid="0">
      <p:cViewPr varScale="1">
        <p:scale>
          <a:sx n="55" d="100"/>
          <a:sy n="55" d="100"/>
        </p:scale>
        <p:origin x="155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2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88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03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4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1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19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34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72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04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19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2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C3AA-2CD2-4A1E-9B7C-8DB08578833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D4EF-F1C8-464D-BF7D-E722D07FAC53}" type="slidenum">
              <a:rPr lang="es-MX" smtClean="0"/>
              <a:t>‹#›</a:t>
            </a:fld>
            <a:endParaRPr lang="es-MX"/>
          </a:p>
        </p:txBody>
      </p:sp>
      <p:sp>
        <p:nvSpPr>
          <p:cNvPr id="7" name="MSIPCMContentMarking" descr="{&quot;HashCode&quot;:24823256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1F1D6A27-77D5-4A9B-8335-0A51DF8D4F2C}"/>
              </a:ext>
            </a:extLst>
          </p:cNvPr>
          <p:cNvSpPr txBox="1"/>
          <p:nvPr userDrawn="1"/>
        </p:nvSpPr>
        <p:spPr>
          <a:xfrm>
            <a:off x="0" y="6595656"/>
            <a:ext cx="133983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MX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7401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wp.apmterminals.com/cas/login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BF849-788D-421F-836A-F26BDCC924D5}"/>
              </a:ext>
            </a:extLst>
          </p:cNvPr>
          <p:cNvSpPr txBox="1"/>
          <p:nvPr/>
        </p:nvSpPr>
        <p:spPr>
          <a:xfrm>
            <a:off x="416103" y="2259449"/>
            <a:ext cx="831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aersk Text" panose="00000500000000000000" pitchFamily="2" charset="0"/>
              </a:rPr>
              <a:t>¡Bienvenido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latin typeface="Maersk Text" panose="00000500000000000000" pitchFamily="2" charset="0"/>
              </a:rPr>
              <a:t>a la aplicación móvil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latin typeface="Maersk Text" panose="00000500000000000000" pitchFamily="2" charset="0"/>
              </a:rPr>
              <a:t>APM Terminals México!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B21F38-FA46-4674-930B-9EBFFACA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4" y="5890325"/>
            <a:ext cx="2547571" cy="9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7210F7-DC81-4C68-BF71-7EF2B0989F06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</a:rPr>
              <a:t>Revisa tus facturas y pagos, con base a los siguientes estatus:</a:t>
            </a:r>
          </a:p>
          <a:p>
            <a:pPr algn="just"/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</a:rPr>
              <a:t>Pendientes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</a:rPr>
              <a:t>: Facturas pendientes de pago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</a:rPr>
              <a:t>Pagadas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</a:rPr>
              <a:t>: Facturas pagadas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</a:rPr>
              <a:t>Canceladas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</a:rPr>
              <a:t>: Facturas canceladas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</a:rPr>
              <a:t>Pagos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</a:rPr>
              <a:t>: Pagos realizados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34DB9DB-8AC0-4D0C-8B14-78A347DE6071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3.4 Facturación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3F4D7-FB7D-428A-9543-2DE6B8444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8B62B8-36BE-463E-BA13-CC93055E2C45}"/>
              </a:ext>
            </a:extLst>
          </p:cNvPr>
          <p:cNvSpPr/>
          <p:nvPr/>
        </p:nvSpPr>
        <p:spPr>
          <a:xfrm>
            <a:off x="6259764" y="3340964"/>
            <a:ext cx="4969902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es-MX" sz="1400" dirty="0">
              <a:latin typeface="Maersk Text" panose="00000500000000000000" pitchFamily="2" charset="0"/>
            </a:endParaRPr>
          </a:p>
          <a:p>
            <a:pPr algn="just"/>
            <a:endParaRPr lang="es-MX" sz="1400" dirty="0">
              <a:latin typeface="Maersk Text" panose="00000500000000000000" pitchFamily="2" charset="0"/>
            </a:endParaRPr>
          </a:p>
          <a:p>
            <a:pPr algn="just"/>
            <a:endParaRPr lang="es-MX" dirty="0">
              <a:latin typeface="Maersk Text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FFB6C-5A60-4EF4-BEA2-E801A105CE65}"/>
              </a:ext>
            </a:extLst>
          </p:cNvPr>
          <p:cNvSpPr/>
          <p:nvPr/>
        </p:nvSpPr>
        <p:spPr>
          <a:xfrm>
            <a:off x="0" y="177279"/>
            <a:ext cx="3855697" cy="466533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25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D74541E-E1FF-4372-B1A9-DCA33A44549A}"/>
              </a:ext>
            </a:extLst>
          </p:cNvPr>
          <p:cNvSpPr txBox="1"/>
          <p:nvPr/>
        </p:nvSpPr>
        <p:spPr>
          <a:xfrm>
            <a:off x="290144" y="2274838"/>
            <a:ext cx="8563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APM Terminals, a la vanguardia en  herramientas tecnológicas para que tus operaciones logísticas sean más eficientes. </a:t>
            </a:r>
          </a:p>
          <a:p>
            <a:pPr algn="ctr"/>
            <a:endParaRPr lang="es-MX" sz="2800" dirty="0">
              <a:solidFill>
                <a:schemeClr val="bg1"/>
              </a:solidFill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800" b="1" dirty="0">
                <a:solidFill>
                  <a:schemeClr val="bg1"/>
                </a:solidFill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¿Dudas?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Contacta el área de Servicio al Cliente: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service.lzc@apmterminals.com </a:t>
            </a:r>
          </a:p>
          <a:p>
            <a:pPr algn="ctr"/>
            <a:endParaRPr lang="es-MX" sz="2800" dirty="0">
              <a:solidFill>
                <a:schemeClr val="bg1"/>
              </a:solidFill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4880D7-5FCE-4267-8E02-E7AA32B0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94" y="97227"/>
            <a:ext cx="4162609" cy="14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68BC71-7203-4117-840D-641C701C7A8D}"/>
              </a:ext>
            </a:extLst>
          </p:cNvPr>
          <p:cNvSpPr/>
          <p:nvPr/>
        </p:nvSpPr>
        <p:spPr>
          <a:xfrm>
            <a:off x="5045421" y="1257300"/>
            <a:ext cx="3930630" cy="5457570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Tx/>
              <a:buAutoNum type="alphaLcParenR"/>
            </a:pPr>
            <a:r>
              <a:rPr lang="es-MX" sz="1600" dirty="0">
                <a:latin typeface="Maersk Text" panose="00000500000000000000" pitchFamily="2" charset="0"/>
              </a:rPr>
              <a:t>Itinerario de buques.</a:t>
            </a:r>
          </a:p>
          <a:p>
            <a:pPr marL="342900" indent="-342900" algn="just">
              <a:buFontTx/>
              <a:buAutoNum type="alphaLcParenR"/>
            </a:pPr>
            <a:r>
              <a:rPr lang="es-MX" sz="1600" dirty="0">
                <a:latin typeface="Maersk Text" panose="00000500000000000000" pitchFamily="2" charset="0"/>
              </a:rPr>
              <a:t>Estatus de contenedores.</a:t>
            </a:r>
          </a:p>
          <a:p>
            <a:pPr marL="342900" indent="-342900" algn="just">
              <a:buAutoNum type="alphaLcParenR"/>
            </a:pPr>
            <a:r>
              <a:rPr lang="es-MX" sz="1600" dirty="0">
                <a:latin typeface="Maersk Text" panose="00000500000000000000" pitchFamily="2" charset="0"/>
              </a:rPr>
              <a:t>Estatus de solicitudes de servicios.</a:t>
            </a:r>
          </a:p>
          <a:p>
            <a:pPr marL="342900" indent="-342900" algn="just">
              <a:buAutoNum type="alphaLcParenR"/>
            </a:pPr>
            <a:r>
              <a:rPr lang="es-MX" sz="1600" dirty="0">
                <a:latin typeface="Maersk Text" panose="00000500000000000000" pitchFamily="2" charset="0"/>
              </a:rPr>
              <a:t>Estatus de facturas y pagos.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4555FCC-4B0E-409F-8923-A46FDA03EC0C}"/>
              </a:ext>
            </a:extLst>
          </p:cNvPr>
          <p:cNvSpPr/>
          <p:nvPr/>
        </p:nvSpPr>
        <p:spPr>
          <a:xfrm>
            <a:off x="5045420" y="143130"/>
            <a:ext cx="3930630" cy="947116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En nuestra App podrás consultar la siguiente información: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C55094-0E7A-46D1-9B52-ABC38D7E2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3315"/>
            <a:ext cx="3930629" cy="44846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499C0A-8F00-456B-96D3-1538678E7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8" y="2479431"/>
            <a:ext cx="1174555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6F0D14B1-6CB2-42DF-8696-4BCE02714702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Sigue los siguientes pasos para descargar la aplicación de “APM </a:t>
            </a:r>
            <a:r>
              <a:rPr lang="es-MX" sz="1600" dirty="0" err="1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Terminals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México”: 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AutoNum type="arabicParenR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Ingresa a App Store de Apple o Play Store para dispositivos Android</a:t>
            </a:r>
          </a:p>
          <a:p>
            <a:pPr marL="800100" lvl="1" indent="-342900" algn="just">
              <a:buAutoNum type="arabicParenR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Busca “APM </a:t>
            </a:r>
            <a:r>
              <a:rPr lang="es-MX" sz="1600" dirty="0" err="1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Terminals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México”. </a:t>
            </a:r>
          </a:p>
          <a:p>
            <a:pPr marL="800100" lvl="1" indent="-342900" algn="just">
              <a:buAutoNum type="arabicParenR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Descarga la App.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A2695E-7F0D-4178-ABE0-245D1AAE329F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1. Descargar 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DB4D0-6937-4078-835D-6EC787776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F506FD4-7194-47C6-8E46-EFB2999D5DCF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 ya eres usuario de la Plataforma Comercial, podrás ingresar a la app con el mismo usuario y contraseña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 caso que no cuentes con usuario, puedes crearlo a través de la siguiente liga: </a:t>
            </a:r>
            <a:r>
              <a:rPr lang="es-MX" sz="1600" i="1" dirty="0">
                <a:solidFill>
                  <a:schemeClr val="bg1"/>
                </a:solidFill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https://cwp.apmterminals.com/cas/login</a:t>
            </a:r>
            <a:endParaRPr lang="es-MX" sz="1600" i="1" dirty="0">
              <a:solidFill>
                <a:schemeClr val="bg1"/>
              </a:solidFill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 acceso a las diferentes transacciones de consulta será con base al rol de usuario que se te haya asignado.</a:t>
            </a:r>
          </a:p>
          <a:p>
            <a:pPr marL="342900" indent="-342900" algn="just">
              <a:buFont typeface="+mj-lt"/>
              <a:buAutoNum type="alphaLcParenR"/>
            </a:pPr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400" i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Guarda tu contraseña activando la opción de “Recordar Usuario”, así no tendrás que volver a capturarla a menos que esta cambie.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C1E3E-B0F0-49DC-A785-E8E57E0B9E92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2.  Acceso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CAF9B-5F6E-4E6B-9851-F5CB20D1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583E289B-43EB-4560-94F8-74283243F0C1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 encuentra disponible la opción de consulta de Itinerario de Buques, por lo que no será necesario contar con usuario para conocer el programa de arribo y salida de buques.</a:t>
            </a:r>
          </a:p>
          <a:p>
            <a:pPr algn="just"/>
            <a:endParaRPr lang="es-MX" sz="1600" i="1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Así mismo, podrás elegir el idioma deseado de la App: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 – Español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 – Inglés  </a:t>
            </a:r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D0A623C-D3C9-404C-B2BD-8A26F04925DE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2.1 Transacciones sin usuario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CAF9B-5F6E-4E6B-9851-F5CB20D1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7CC84E-4CFB-4EA5-A0D9-7FCB9617F0E2}"/>
              </a:ext>
            </a:extLst>
          </p:cNvPr>
          <p:cNvSpPr/>
          <p:nvPr/>
        </p:nvSpPr>
        <p:spPr>
          <a:xfrm>
            <a:off x="195943" y="6400801"/>
            <a:ext cx="1651518" cy="298579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B31F7-3DAC-49C2-B177-80AB31446F78}"/>
              </a:ext>
            </a:extLst>
          </p:cNvPr>
          <p:cNvSpPr/>
          <p:nvPr/>
        </p:nvSpPr>
        <p:spPr>
          <a:xfrm>
            <a:off x="2873826" y="6403908"/>
            <a:ext cx="749559" cy="29857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37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53BD2369-2A76-4C91-9345-2045FD4AC461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Podrás dar seguimiento y consultar el estatus de tus solicitudes, contenedores y facturas a través de las siguientes opciones: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Notificaciones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Búsqueda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Servicios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Facturación</a:t>
            </a:r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Se despliega las opciones generales de la 	aplicación.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Podrás ingresar a tu Perfil de Usuario.</a:t>
            </a:r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065129F-E674-46D7-A487-EDAFFDD666AA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3. Menú Principal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A3350-25B8-4EEB-BAD6-AE987DBE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3BB66F-7600-48F9-ABD0-FF7CD543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20" y="3429000"/>
            <a:ext cx="409575" cy="323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7625C9-277C-45B5-A8AD-E5266A842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920" y="4022942"/>
            <a:ext cx="4191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83E127C7-84AA-4A02-B4D9-48F8FAAFC9E5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Establece los permisos para la recepción de notificaciones con base a la configuración que establezcas en la App.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 notificación tendrá como título el tipo de la solicitud, número de contenedor y la fecha de notificación. 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    Icono rojo, significa que tu solicitud ha sido rechazada.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    Icono verde, significa que de tu solicitud ha sido aceptada.</a:t>
            </a:r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DD5C8DD-CECF-455A-B74C-02A5D3EAC8E3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3.1 Notificaciones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31C23-4F3C-42C2-AEEA-2124BF145F87}"/>
              </a:ext>
            </a:extLst>
          </p:cNvPr>
          <p:cNvSpPr txBox="1"/>
          <p:nvPr/>
        </p:nvSpPr>
        <p:spPr>
          <a:xfrm>
            <a:off x="5275026" y="1988190"/>
            <a:ext cx="501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79D72-0A94-4774-9B1D-F9AB45BC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3501" y="2810185"/>
            <a:ext cx="381000" cy="352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88B52-6F48-4837-A301-E26B6C315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33373" r="91300" b="61367"/>
          <a:stretch/>
        </p:blipFill>
        <p:spPr>
          <a:xfrm>
            <a:off x="4042951" y="3788413"/>
            <a:ext cx="302004" cy="3607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9D51AC-580B-490C-81C8-71CEA2151914}"/>
              </a:ext>
            </a:extLst>
          </p:cNvPr>
          <p:cNvGrpSpPr/>
          <p:nvPr/>
        </p:nvGrpSpPr>
        <p:grpSpPr>
          <a:xfrm>
            <a:off x="-1" y="0"/>
            <a:ext cx="3855698" cy="6858000"/>
            <a:chOff x="-1" y="0"/>
            <a:chExt cx="385569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B1E72E-A980-44EF-8DCF-1D61EBB8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55697" cy="685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663788-F9B5-416F-A5F8-D30226247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0" b="57095"/>
            <a:stretch/>
          </p:blipFill>
          <p:spPr>
            <a:xfrm>
              <a:off x="-1" y="1988190"/>
              <a:ext cx="3855697" cy="954248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5FFB7-46B0-454D-84A2-35E63E0D3F74}"/>
              </a:ext>
            </a:extLst>
          </p:cNvPr>
          <p:cNvSpPr/>
          <p:nvPr/>
        </p:nvSpPr>
        <p:spPr>
          <a:xfrm>
            <a:off x="0" y="223935"/>
            <a:ext cx="3855697" cy="41987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97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3A103423-D389-4B1F-AF79-74461D2C20D3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 opción de Búsqueda, te permite realizar la consulta y monitoreo de contenedores por Contenedor, </a:t>
            </a:r>
            <a:r>
              <a:rPr lang="es-MX" sz="1600" dirty="0" err="1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Booking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o BL.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Para conocer el estatus de un contenedor, indica sobre la barra de texto el número de contenedor, y posterior selecciona el parámetro de búsqueda deseado. </a:t>
            </a: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Así mismo, podrás realizar la consulta de </a:t>
            </a:r>
            <a:r>
              <a:rPr lang="es-MX" sz="1600" dirty="0" err="1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ERO´s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MX" sz="1600" dirty="0" err="1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EDO´s</a:t>
            </a:r>
            <a:r>
              <a:rPr lang="es-MX" sz="16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FEB839D-E60E-4D33-8DBA-3822B77BA660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3.2 Búsqueda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68C8F-C69A-4BAE-8507-F6DD2F8E4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31C23-4F3C-42C2-AEEA-2124BF145F87}"/>
              </a:ext>
            </a:extLst>
          </p:cNvPr>
          <p:cNvSpPr txBox="1"/>
          <p:nvPr/>
        </p:nvSpPr>
        <p:spPr>
          <a:xfrm>
            <a:off x="6391649" y="941363"/>
            <a:ext cx="501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6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5FFB7-46B0-454D-84A2-35E63E0D3F74}"/>
              </a:ext>
            </a:extLst>
          </p:cNvPr>
          <p:cNvSpPr/>
          <p:nvPr/>
        </p:nvSpPr>
        <p:spPr>
          <a:xfrm>
            <a:off x="0" y="223935"/>
            <a:ext cx="3855697" cy="41987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17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E867A197-C58E-4422-AAA6-A7E9B18877A0}"/>
              </a:ext>
            </a:extLst>
          </p:cNvPr>
          <p:cNvSpPr/>
          <p:nvPr/>
        </p:nvSpPr>
        <p:spPr>
          <a:xfrm>
            <a:off x="3993502" y="870438"/>
            <a:ext cx="4982549" cy="5844432"/>
          </a:xfrm>
          <a:prstGeom prst="rect">
            <a:avLst/>
          </a:prstGeom>
          <a:solidFill>
            <a:srgbClr val="61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 encuentran disponible los siguientes servicios:</a:t>
            </a:r>
          </a:p>
          <a:p>
            <a:pPr algn="just"/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Liberación de Importación &amp; Liberación de Exportación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: Se mostrará el estatus de las solicitudes de liberación.</a:t>
            </a:r>
          </a:p>
          <a:p>
            <a:pPr lvl="1" algn="just"/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Ordenes de Previos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: Se mostrará el estatus de los servicios de Previos al cual haya sido programado el contenedor.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MX" sz="1400" b="1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Transferencias</a:t>
            </a:r>
            <a:r>
              <a:rPr lang="es-MX" sz="1400" dirty="0">
                <a:latin typeface="Maersk Tex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: En este apartado podrás revisar el estatus de las solicitudes de transferencias.</a:t>
            </a:r>
          </a:p>
          <a:p>
            <a:pPr algn="just"/>
            <a:endParaRPr lang="es-MX" sz="1400" dirty="0">
              <a:latin typeface="Maersk Text" panose="00000500000000000000" pitchFamily="2" charset="0"/>
              <a:ea typeface="Verdana" panose="020B0604030504040204" pitchFamily="34" charset="0"/>
            </a:endParaRPr>
          </a:p>
          <a:p>
            <a:pPr algn="just"/>
            <a:r>
              <a:rPr lang="es-MX" sz="1400" dirty="0">
                <a:latin typeface="Maersk Text" panose="00000500000000000000" pitchFamily="2" charset="0"/>
              </a:rPr>
              <a:t>Cada una de las secciones mostrará el estado de su servicio: Solicitados, Aceptados, Rechazados.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DDF861D-0B22-4B0C-B181-A6575D2C5E6B}"/>
              </a:ext>
            </a:extLst>
          </p:cNvPr>
          <p:cNvSpPr/>
          <p:nvPr/>
        </p:nvSpPr>
        <p:spPr>
          <a:xfrm>
            <a:off x="3993501" y="169506"/>
            <a:ext cx="4982549" cy="577839"/>
          </a:xfrm>
          <a:prstGeom prst="rect">
            <a:avLst/>
          </a:prstGeom>
          <a:solidFill>
            <a:srgbClr val="5A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bg1"/>
                </a:solidFill>
                <a:latin typeface="Maersk Text" panose="00000500000000000000" pitchFamily="2" charset="0"/>
              </a:rPr>
              <a:t>3.3 Servicios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B62B8-36BE-463E-BA13-CC93055E2C45}"/>
              </a:ext>
            </a:extLst>
          </p:cNvPr>
          <p:cNvSpPr/>
          <p:nvPr/>
        </p:nvSpPr>
        <p:spPr>
          <a:xfrm>
            <a:off x="6198757" y="4356167"/>
            <a:ext cx="496990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es-MX" sz="1400" dirty="0">
              <a:latin typeface="Maersk Text" panose="00000500000000000000" pitchFamily="2" charset="0"/>
            </a:endParaRPr>
          </a:p>
          <a:p>
            <a:pPr algn="just"/>
            <a:endParaRPr lang="es-MX" dirty="0">
              <a:latin typeface="Maersk Tex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16BE-5378-4B53-BC39-949712D9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DFFB6C-5A60-4EF4-BEA2-E801A105CE65}"/>
              </a:ext>
            </a:extLst>
          </p:cNvPr>
          <p:cNvSpPr/>
          <p:nvPr/>
        </p:nvSpPr>
        <p:spPr>
          <a:xfrm>
            <a:off x="0" y="223935"/>
            <a:ext cx="3855697" cy="41987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78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</TotalTime>
  <Words>562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Maersk Text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Guadalupe Vazquez Arenas</dc:creator>
  <cp:lastModifiedBy>Sandra Barreda Alonso</cp:lastModifiedBy>
  <cp:revision>116</cp:revision>
  <dcterms:created xsi:type="dcterms:W3CDTF">2018-06-06T22:21:20Z</dcterms:created>
  <dcterms:modified xsi:type="dcterms:W3CDTF">2022-04-04T23:29:36Z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5b24b8-e69b-4583-bfd0-d64b5cee0119_Enabled">
    <vt:lpwstr>true</vt:lpwstr>
  </property>
  <property fmtid="{D5CDD505-2E9C-101B-9397-08002B2CF9AE}" pid="3" name="MSIP_Label_455b24b8-e69b-4583-bfd0-d64b5cee0119_SetDate">
    <vt:lpwstr>2022-04-04T23:29:06Z</vt:lpwstr>
  </property>
  <property fmtid="{D5CDD505-2E9C-101B-9397-08002B2CF9AE}" pid="4" name="MSIP_Label_455b24b8-e69b-4583-bfd0-d64b5cee0119_Method">
    <vt:lpwstr>Privileged</vt:lpwstr>
  </property>
  <property fmtid="{D5CDD505-2E9C-101B-9397-08002B2CF9AE}" pid="5" name="MSIP_Label_455b24b8-e69b-4583-bfd0-d64b5cee0119_Name">
    <vt:lpwstr>Public</vt:lpwstr>
  </property>
  <property fmtid="{D5CDD505-2E9C-101B-9397-08002B2CF9AE}" pid="6" name="MSIP_Label_455b24b8-e69b-4583-bfd0-d64b5cee0119_SiteId">
    <vt:lpwstr>05d75c05-fa1a-42e7-9cf1-eb416c396f2d</vt:lpwstr>
  </property>
  <property fmtid="{D5CDD505-2E9C-101B-9397-08002B2CF9AE}" pid="7" name="MSIP_Label_455b24b8-e69b-4583-bfd0-d64b5cee0119_ActionId">
    <vt:lpwstr>e53f169b-c4dd-4230-a8b4-913413db9d04</vt:lpwstr>
  </property>
  <property fmtid="{D5CDD505-2E9C-101B-9397-08002B2CF9AE}" pid="8" name="MSIP_Label_455b24b8-e69b-4583-bfd0-d64b5cee0119_ContentBits">
    <vt:lpwstr>2</vt:lpwstr>
  </property>
</Properties>
</file>